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4" r:id="rId1"/>
  </p:sldMasterIdLst>
  <p:notesMasterIdLst>
    <p:notesMasterId r:id="rId31"/>
  </p:notesMasterIdLst>
  <p:handoutMasterIdLst>
    <p:handoutMasterId r:id="rId32"/>
  </p:handoutMasterIdLst>
  <p:sldIdLst>
    <p:sldId id="256" r:id="rId2"/>
    <p:sldId id="371" r:id="rId3"/>
    <p:sldId id="417" r:id="rId4"/>
    <p:sldId id="419" r:id="rId5"/>
    <p:sldId id="420" r:id="rId6"/>
    <p:sldId id="418" r:id="rId7"/>
    <p:sldId id="372" r:id="rId8"/>
    <p:sldId id="399" r:id="rId9"/>
    <p:sldId id="400" r:id="rId10"/>
    <p:sldId id="401" r:id="rId11"/>
    <p:sldId id="402" r:id="rId12"/>
    <p:sldId id="403" r:id="rId13"/>
    <p:sldId id="398" r:id="rId14"/>
    <p:sldId id="373" r:id="rId15"/>
    <p:sldId id="404" r:id="rId16"/>
    <p:sldId id="406" r:id="rId17"/>
    <p:sldId id="405" r:id="rId18"/>
    <p:sldId id="407" r:id="rId19"/>
    <p:sldId id="408" r:id="rId20"/>
    <p:sldId id="409" r:id="rId21"/>
    <p:sldId id="410" r:id="rId22"/>
    <p:sldId id="413" r:id="rId23"/>
    <p:sldId id="411" r:id="rId24"/>
    <p:sldId id="412" r:id="rId25"/>
    <p:sldId id="414" r:id="rId26"/>
    <p:sldId id="415" r:id="rId27"/>
    <p:sldId id="416" r:id="rId28"/>
    <p:sldId id="394" r:id="rId29"/>
    <p:sldId id="39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078D7E-2899-4DCD-A63A-38C556E9E981}">
          <p14:sldIdLst>
            <p14:sldId id="256"/>
            <p14:sldId id="371"/>
            <p14:sldId id="417"/>
            <p14:sldId id="419"/>
            <p14:sldId id="420"/>
            <p14:sldId id="418"/>
          </p14:sldIdLst>
        </p14:section>
        <p14:section name="Bayesian Neural Networks" id="{AE92B375-8A66-4FB9-8795-DC03B48A8FC0}">
          <p14:sldIdLst>
            <p14:sldId id="372"/>
          </p14:sldIdLst>
        </p14:section>
        <p14:section name="Classification using uncertainty" id="{531FDC30-DD1A-4A2D-AC28-46B15B3A262B}">
          <p14:sldIdLst>
            <p14:sldId id="399"/>
            <p14:sldId id="400"/>
            <p14:sldId id="401"/>
            <p14:sldId id="402"/>
            <p14:sldId id="403"/>
          </p14:sldIdLst>
        </p14:section>
        <p14:section name="Alterations" id="{8B8B84DE-4BAC-4E4C-BE6A-F68DC9826310}">
          <p14:sldIdLst>
            <p14:sldId id="398"/>
          </p14:sldIdLst>
        </p14:section>
        <p14:section name="Robustness" id="{F00BEE54-52F0-4363-B38C-2E2B093D4C26}">
          <p14:sldIdLst>
            <p14:sldId id="373"/>
            <p14:sldId id="404"/>
            <p14:sldId id="406"/>
            <p14:sldId id="405"/>
            <p14:sldId id="407"/>
            <p14:sldId id="408"/>
            <p14:sldId id="409"/>
            <p14:sldId id="410"/>
            <p14:sldId id="413"/>
            <p14:sldId id="411"/>
            <p14:sldId id="412"/>
            <p14:sldId id="414"/>
            <p14:sldId id="415"/>
            <p14:sldId id="416"/>
          </p14:sldIdLst>
        </p14:section>
        <p14:section name="Some lessons learned" id="{CD00C3E4-ABDC-4449-B832-C3520E2BE468}">
          <p14:sldIdLst>
            <p14:sldId id="394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B0"/>
    <a:srgbClr val="C96643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76" autoAdjust="0"/>
    <p:restoredTop sz="93792" autoAdjust="0"/>
  </p:normalViewPr>
  <p:slideViewPr>
    <p:cSldViewPr snapToGrid="0" snapToObjects="1">
      <p:cViewPr varScale="1">
        <p:scale>
          <a:sx n="86" d="100"/>
          <a:sy n="86" d="100"/>
        </p:scale>
        <p:origin x="21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3" d="100"/>
          <a:sy n="153" d="100"/>
        </p:scale>
        <p:origin x="1258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486F41-B503-46DA-B59C-4ED8136FDC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EFB68-43C0-4409-817E-E94189C6F9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B13F9-B5C8-4E43-A5AC-4FC56C9CEFF6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B570A-2A44-43ED-83AE-53CF5ABD5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E0466-AA8D-4E35-B32A-402CA5A9AE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0DFCE-6778-49C1-9618-5289DC34B72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2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24/09/2023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Gargantini - ROBY:  a Tool for Robustness Analysis of NN Classiﬁers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039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12798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8EDB-E025-4A6A-8BCB-7D3F37C1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Rubik" panose="02000604000000020004" pitchFamily="2" charset="-79"/>
                <a:cs typeface="Rubik" panose="02000604000000020004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765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80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3" y="1643255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30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90" y="2642618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sz="1800" b="0" i="0" dirty="0">
              <a:latin typeface="Rubik" pitchFamily="2" charset="-79"/>
              <a:cs typeface="Rubik" pitchFamily="2" charset="-79"/>
            </a:endParaRPr>
          </a:p>
          <a:p>
            <a:r>
              <a:rPr lang="it-IT" sz="1800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sz="1800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sz="1800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9"/>
            <a:ext cx="850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4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569539"/>
            <a:ext cx="5162987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30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09668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2697483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3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0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9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569535"/>
            <a:ext cx="5239979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9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2" y="2201713"/>
          <a:ext cx="7384759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9" y="629298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30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9" y="2590034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BA77A8F-35F4-8846-B94F-FCE1DC534949}"/>
              </a:ext>
            </a:extLst>
          </p:cNvPr>
          <p:cNvSpPr txBox="1">
            <a:spLocks/>
          </p:cNvSpPr>
          <p:nvPr userDrawn="1"/>
        </p:nvSpPr>
        <p:spPr>
          <a:xfrm>
            <a:off x="774829" y="4082506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2000" b="0" dirty="0"/>
              <a:t>Sottotitolo della presentazione. </a:t>
            </a:r>
            <a:r>
              <a:rPr lang="it-IT" sz="2000" b="0" dirty="0" err="1"/>
              <a:t>Lorem</a:t>
            </a:r>
            <a:r>
              <a:rPr lang="it-IT" sz="2000" b="0" dirty="0"/>
              <a:t> </a:t>
            </a:r>
            <a:r>
              <a:rPr lang="it-IT" sz="2000" b="0" dirty="0" err="1"/>
              <a:t>ipsum</a:t>
            </a:r>
            <a:r>
              <a:rPr lang="it-IT" sz="2000" b="0" dirty="0"/>
              <a:t> </a:t>
            </a:r>
            <a:r>
              <a:rPr lang="it-IT" sz="2000" b="0" dirty="0" err="1"/>
              <a:t>dolor</a:t>
            </a:r>
            <a:r>
              <a:rPr lang="it-IT" sz="2000" b="0" dirty="0"/>
              <a:t> </a:t>
            </a:r>
            <a:r>
              <a:rPr lang="it-IT" sz="2000" b="0" dirty="0" err="1"/>
              <a:t>sit</a:t>
            </a:r>
            <a:r>
              <a:rPr lang="it-IT" sz="2000" b="0" dirty="0"/>
              <a:t> </a:t>
            </a:r>
            <a:r>
              <a:rPr lang="it-IT" sz="2000" b="0" dirty="0" err="1"/>
              <a:t>amet</a:t>
            </a:r>
            <a:r>
              <a:rPr lang="it-IT" sz="2000" b="0" dirty="0"/>
              <a:t> </a:t>
            </a:r>
            <a:r>
              <a:rPr lang="it-IT" sz="2000" b="0" dirty="0" err="1"/>
              <a:t>consectetur</a:t>
            </a:r>
            <a:r>
              <a:rPr lang="it-IT" sz="2000" b="0" dirty="0"/>
              <a:t> </a:t>
            </a:r>
            <a:r>
              <a:rPr lang="it-IT" sz="2000" b="0" dirty="0" err="1"/>
              <a:t>adipiscing</a:t>
            </a:r>
            <a:endParaRPr lang="it-IT" sz="2000" b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 userDrawn="1"/>
        </p:nvSpPr>
        <p:spPr>
          <a:xfrm>
            <a:off x="8995147" y="4061239"/>
            <a:ext cx="2424223" cy="24033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800" b="0" dirty="0">
                <a:solidFill>
                  <a:srgbClr val="426EB0"/>
                </a:solidFill>
              </a:rPr>
              <a:t>RELATORI</a:t>
            </a:r>
          </a:p>
          <a:p>
            <a:r>
              <a:rPr lang="it-IT" sz="1200" b="0" dirty="0"/>
              <a:t>Prof.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Prof.ssa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 Nome Cognome</a:t>
            </a:r>
          </a:p>
          <a:p>
            <a:endParaRPr lang="it-IT" sz="1200" b="0" dirty="0"/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SEDE</a:t>
            </a:r>
          </a:p>
          <a:p>
            <a:r>
              <a:rPr lang="it-IT" sz="1200" b="0" dirty="0"/>
              <a:t>Kilometro Rosso</a:t>
            </a:r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DATA</a:t>
            </a:r>
          </a:p>
          <a:p>
            <a:r>
              <a:rPr lang="it-IT" sz="1200" b="0" dirty="0"/>
              <a:t>27-12-2019</a:t>
            </a:r>
          </a:p>
          <a:p>
            <a:endParaRPr lang="it-IT" sz="1200" b="0" dirty="0"/>
          </a:p>
          <a:p>
            <a:endParaRPr lang="it-IT" sz="1200" b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 userDrawn="1"/>
        </p:nvSpPr>
        <p:spPr>
          <a:xfrm>
            <a:off x="8995147" y="2590031"/>
            <a:ext cx="2424223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200" b="1" dirty="0">
                <a:solidFill>
                  <a:srgbClr val="C96643"/>
                </a:solidFill>
              </a:rPr>
              <a:t>Corso di laurea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in economia aziendale,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direzione amministrativa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e professione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5701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0286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0689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784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6407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35817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8189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3CE2F39-362A-4478-BB7A-043F52B43685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8" name="Immagine 11">
            <a:extLst>
              <a:ext uri="{FF2B5EF4-FFF2-40B4-BE49-F238E27FC236}">
                <a16:creationId xmlns:a16="http://schemas.microsoft.com/office/drawing/2014/main" id="{887C8BD4-9DCD-4630-B4F0-78FF9CC03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/>
          <a:srcRect l="2825" r="11846"/>
          <a:stretch/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1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03" r:id="rId12"/>
    <p:sldLayoutId id="2147483681" r:id="rId13"/>
    <p:sldLayoutId id="2147483652" r:id="rId14"/>
    <p:sldLayoutId id="2147483651" r:id="rId15"/>
    <p:sldLayoutId id="2147483655" r:id="rId16"/>
    <p:sldLayoutId id="2147483660" r:id="rId17"/>
    <p:sldLayoutId id="2147483654" r:id="rId18"/>
    <p:sldLayoutId id="2147483659" r:id="rId19"/>
    <p:sldLayoutId id="2147483662" r:id="rId20"/>
    <p:sldLayoutId id="2147483653" r:id="rId21"/>
    <p:sldLayoutId id="2147483663" r:id="rId22"/>
    <p:sldLayoutId id="2147483664" r:id="rId23"/>
    <p:sldLayoutId id="2147483656" r:id="rId24"/>
    <p:sldLayoutId id="2147483657" r:id="rId25"/>
    <p:sldLayoutId id="2147483658" r:id="rId26"/>
    <p:sldLayoutId id="2147483665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0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85" y="2648366"/>
            <a:ext cx="8816723" cy="87456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2400" dirty="0">
                <a:latin typeface="Rubik" panose="00000500000000000000" pitchFamily="2" charset="-79"/>
                <a:cs typeface="Rubik" panose="00000500000000000000" pitchFamily="2" charset="-79"/>
              </a:rPr>
              <a:t>Evaluating the Robustness of Bayesian Neural Networks By Exploiting Uncertainty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C08528-4D85-9842-9163-081797AAA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9326" y="4322719"/>
            <a:ext cx="1694094" cy="87456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Candidato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Wasim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Essbai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66FD-5E76-4CB0-A777-39D4EF37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35D43417-D627-F628-22D4-BEC4A32D19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622699"/>
              </p:ext>
            </p:extLst>
          </p:nvPr>
        </p:nvGraphicFramePr>
        <p:xfrm>
          <a:off x="5148702" y="262786"/>
          <a:ext cx="123348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234227" imgH="1135088" progId="Acrobat.Document.DC">
                  <p:embed/>
                </p:oleObj>
              </mc:Choice>
              <mc:Fallback>
                <p:oleObj name="Acrobat Document" r:id="rId2" imgW="1234227" imgH="113508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702" y="262786"/>
                        <a:ext cx="1233488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61BE96-3FBC-F997-1650-25BBC851C730}"/>
              </a:ext>
            </a:extLst>
          </p:cNvPr>
          <p:cNvSpPr txBox="1"/>
          <p:nvPr/>
        </p:nvSpPr>
        <p:spPr>
          <a:xfrm>
            <a:off x="3950205" y="1503452"/>
            <a:ext cx="3630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Università degli Studi di Bergamo</a:t>
            </a:r>
            <a:endParaRPr lang="it-IT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8F3785-B006-3D9C-25FD-BF5859D7A05A}"/>
              </a:ext>
            </a:extLst>
          </p:cNvPr>
          <p:cNvSpPr txBox="1"/>
          <p:nvPr/>
        </p:nvSpPr>
        <p:spPr>
          <a:xfrm>
            <a:off x="1813369" y="1903562"/>
            <a:ext cx="7904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baseline="0" dirty="0">
                <a:latin typeface="F34"/>
              </a:rPr>
              <a:t>Dipartimento di ingegneria Gestionale, dell’informazione della produzione</a:t>
            </a:r>
            <a:endParaRPr lang="it-IT" sz="20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EB3E1040-A1D0-720F-AEF4-D786DFEAFBE2}"/>
              </a:ext>
            </a:extLst>
          </p:cNvPr>
          <p:cNvSpPr txBox="1">
            <a:spLocks/>
          </p:cNvSpPr>
          <p:nvPr/>
        </p:nvSpPr>
        <p:spPr>
          <a:xfrm>
            <a:off x="535479" y="3742696"/>
            <a:ext cx="2555775" cy="702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Relatore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Prof. Angelo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Gargantini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641EEF99-BDCF-505A-49ED-997FD85B531F}"/>
              </a:ext>
            </a:extLst>
          </p:cNvPr>
          <p:cNvSpPr txBox="1">
            <a:spLocks/>
          </p:cNvSpPr>
          <p:nvPr/>
        </p:nvSpPr>
        <p:spPr>
          <a:xfrm>
            <a:off x="535480" y="4528205"/>
            <a:ext cx="2555775" cy="87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Correlatori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:</a:t>
            </a: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. Andrea </a:t>
            </a:r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Bombarda</a:t>
            </a:r>
            <a:endParaRPr lang="en-US" sz="1600" b="1" dirty="0"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algn="l"/>
            <a:r>
              <a:rPr lang="en-US" sz="1600" b="1" dirty="0" err="1">
                <a:latin typeface="Rubik" panose="00000500000000000000" pitchFamily="2" charset="-79"/>
                <a:cs typeface="Rubik" panose="00000500000000000000" pitchFamily="2" charset="-79"/>
              </a:rPr>
              <a:t>Dott.ssa</a:t>
            </a:r>
            <a:r>
              <a:rPr lang="en-US" sz="1600" b="1" dirty="0">
                <a:latin typeface="Rubik" panose="00000500000000000000" pitchFamily="2" charset="-79"/>
                <a:cs typeface="Rubik" panose="00000500000000000000" pitchFamily="2" charset="-79"/>
              </a:rPr>
              <a:t> Silvia Bonfanti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C6908BBA-EB1E-6BAD-4903-392BFCA7ED3A}"/>
              </a:ext>
            </a:extLst>
          </p:cNvPr>
          <p:cNvSpPr txBox="1">
            <a:spLocks/>
          </p:cNvSpPr>
          <p:nvPr/>
        </p:nvSpPr>
        <p:spPr>
          <a:xfrm>
            <a:off x="4597286" y="5577312"/>
            <a:ext cx="299742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Anno </a:t>
            </a:r>
            <a:r>
              <a:rPr lang="en-US" sz="1600" dirty="0" err="1">
                <a:latin typeface="Rubik" panose="00000500000000000000" pitchFamily="2" charset="-79"/>
                <a:cs typeface="Rubik" panose="00000500000000000000" pitchFamily="2" charset="-79"/>
              </a:rPr>
              <a:t>Accademico</a:t>
            </a:r>
            <a:r>
              <a:rPr lang="en-US" sz="1600" dirty="0">
                <a:latin typeface="Rubik" panose="00000500000000000000" pitchFamily="2" charset="-79"/>
                <a:cs typeface="Rubik" panose="00000500000000000000" pitchFamily="2" charset="-79"/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381999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Epistemic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81810A-5CC9-B76C-BF17-A94DB0D1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2" y="1722376"/>
            <a:ext cx="2606266" cy="624894"/>
          </a:xfrm>
          <a:prstGeom prst="rect">
            <a:avLst/>
          </a:prstGeom>
        </p:spPr>
      </p:pic>
      <p:pic>
        <p:nvPicPr>
          <p:cNvPr id="6" name="Immagine 5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7019A1F2-E100-36B6-AE06-55D861026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2" y="2526031"/>
            <a:ext cx="4146706" cy="3408251"/>
          </a:xfrm>
          <a:prstGeom prst="rect">
            <a:avLst/>
          </a:prstGeom>
        </p:spPr>
      </p:pic>
      <p:pic>
        <p:nvPicPr>
          <p:cNvPr id="11" name="Immagine 10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7D4073C-5AAB-BC6C-B51B-8A3949A21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443" y="2526031"/>
            <a:ext cx="4054398" cy="34082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217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=2.87(1−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2" y="1849118"/>
                <a:ext cx="3858068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4303090" y="1896322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D7D52-8122-6E08-9CC1-3E8F16C9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27" y="1652309"/>
            <a:ext cx="3939881" cy="670618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2649C96-9798-7036-0373-E8FD2FC66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4" y="2322927"/>
            <a:ext cx="4487428" cy="3688297"/>
          </a:xfrm>
          <a:prstGeom prst="rect">
            <a:avLst/>
          </a:prstGeom>
        </p:spPr>
      </p:pic>
      <p:pic>
        <p:nvPicPr>
          <p:cNvPr id="13" name="Immagine 12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D86005B3-5EB0-75E0-34E2-9D3BB51AC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614" y="2322927"/>
            <a:ext cx="4387537" cy="3688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650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Uncertainty penalization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600692E-D9F6-68DB-BE37-9C90F2D34B27}"/>
              </a:ext>
            </a:extLst>
          </p:cNvPr>
          <p:cNvSpPr/>
          <p:nvPr/>
        </p:nvSpPr>
        <p:spPr>
          <a:xfrm>
            <a:off x="6383045" y="745724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BB5E8742-B8AA-4240-432D-8E8387BA2042}"/>
              </a:ext>
            </a:extLst>
          </p:cNvPr>
          <p:cNvSpPr/>
          <p:nvPr/>
        </p:nvSpPr>
        <p:spPr>
          <a:xfrm>
            <a:off x="6383045" y="1223638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DA8BC21-F12C-3DC0-A930-4AB4FC5FF3BA}"/>
              </a:ext>
            </a:extLst>
          </p:cNvPr>
          <p:cNvSpPr/>
          <p:nvPr/>
        </p:nvSpPr>
        <p:spPr>
          <a:xfrm>
            <a:off x="6383045" y="1722267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907B576-23BC-4950-AFA7-1243C8197BF4}"/>
              </a:ext>
            </a:extLst>
          </p:cNvPr>
          <p:cNvSpPr/>
          <p:nvPr/>
        </p:nvSpPr>
        <p:spPr>
          <a:xfrm>
            <a:off x="6400801" y="2433960"/>
            <a:ext cx="319596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6CB492-DEA3-0886-872A-FEE8731FA826}"/>
              </a:ext>
            </a:extLst>
          </p:cNvPr>
          <p:cNvSpPr txBox="1"/>
          <p:nvPr/>
        </p:nvSpPr>
        <p:spPr>
          <a:xfrm rot="16200000">
            <a:off x="5989753" y="1740307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/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ADAC0C4-200E-F82D-A473-31CDBCE78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745724"/>
                <a:ext cx="585224" cy="276999"/>
              </a:xfrm>
              <a:prstGeom prst="rect">
                <a:avLst/>
              </a:prstGeom>
              <a:blipFill>
                <a:blip r:embed="rId3"/>
                <a:stretch>
                  <a:fillRect l="-9375" r="-2083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/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49C5D6-21F7-10B9-CCBC-85D29C5D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1258251"/>
                <a:ext cx="608692" cy="276999"/>
              </a:xfrm>
              <a:prstGeom prst="rect">
                <a:avLst/>
              </a:prstGeom>
              <a:blipFill>
                <a:blip r:embed="rId4"/>
                <a:stretch>
                  <a:fillRect l="-9091" r="-404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/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9C37BBD-BB19-D693-5ECC-C348293C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78" y="1722267"/>
                <a:ext cx="608692" cy="276999"/>
              </a:xfrm>
              <a:prstGeom prst="rect">
                <a:avLst/>
              </a:prstGeom>
              <a:blipFill>
                <a:blip r:embed="rId5"/>
                <a:stretch>
                  <a:fillRect l="-9091" r="-404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/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A08DEF-EA90-F67F-C453-AF97BA93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50" y="2453195"/>
                <a:ext cx="623632" cy="276999"/>
              </a:xfrm>
              <a:prstGeom prst="rect">
                <a:avLst/>
              </a:prstGeom>
              <a:blipFill>
                <a:blip r:embed="rId6"/>
                <a:stretch>
                  <a:fillRect l="-8824" r="-98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91B58E3-F0BA-4362-6D44-297704E17126}"/>
              </a:ext>
            </a:extLst>
          </p:cNvPr>
          <p:cNvSpPr txBox="1"/>
          <p:nvPr/>
        </p:nvSpPr>
        <p:spPr>
          <a:xfrm>
            <a:off x="5947877" y="94316"/>
            <a:ext cx="123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Output layer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A857C48-F471-E924-C532-19E9244E3A49}"/>
              </a:ext>
            </a:extLst>
          </p:cNvPr>
          <p:cNvSpPr/>
          <p:nvPr/>
        </p:nvSpPr>
        <p:spPr>
          <a:xfrm>
            <a:off x="4687410" y="648070"/>
            <a:ext cx="1260467" cy="220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First L-1 </a:t>
            </a:r>
            <a:r>
              <a:rPr lang="it-IT" dirty="0" err="1"/>
              <a:t>layers</a:t>
            </a:r>
            <a:endParaRPr lang="it-IT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DEDA067-704E-9507-B39B-F3A42D6433F6}"/>
              </a:ext>
            </a:extLst>
          </p:cNvPr>
          <p:cNvSpPr/>
          <p:nvPr/>
        </p:nvSpPr>
        <p:spPr>
          <a:xfrm>
            <a:off x="5947877" y="1569867"/>
            <a:ext cx="367675" cy="279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/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dirty="0"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AC27E73-92A7-7BC5-7070-B05EAE572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58" y="1322785"/>
                <a:ext cx="838050" cy="51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A276DD73-3D2B-C1FE-C7F3-E88D22F39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42" y="2978896"/>
            <a:ext cx="3755335" cy="3039731"/>
          </a:xfrm>
          <a:prstGeom prst="rect">
            <a:avLst/>
          </a:prstGeom>
        </p:spPr>
      </p:pic>
      <p:pic>
        <p:nvPicPr>
          <p:cNvPr id="28" name="Immagine 2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553EA0B-3340-2D98-CE65-C6ECD3706F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8280" y="2978896"/>
            <a:ext cx="3754407" cy="30805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2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Alterations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D57A3A-3D9F-4DD5-B3CF-70F0E0E3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461" y="174215"/>
            <a:ext cx="6840715" cy="2849755"/>
          </a:xfrm>
        </p:spPr>
        <p:txBody>
          <a:bodyPr anchor="ctr">
            <a:noAutofit/>
          </a:bodyPr>
          <a:lstStyle/>
          <a:p>
            <a:r>
              <a:rPr lang="en-US" sz="2000" dirty="0"/>
              <a:t>An </a:t>
            </a:r>
            <a:r>
              <a:rPr lang="en-US" sz="2000" b="1" dirty="0"/>
              <a:t>alteration</a:t>
            </a:r>
            <a:r>
              <a:rPr lang="en-US" sz="2000" dirty="0"/>
              <a:t> of type A is a transformation of the input that mimics the possible effects over the inputs when a problem occurs </a:t>
            </a:r>
          </a:p>
          <a:p>
            <a:r>
              <a:rPr lang="en-US" sz="2000" dirty="0"/>
              <a:t>Given an alteration of type A, there is a </a:t>
            </a:r>
            <a:r>
              <a:rPr lang="en-US" sz="2000" b="1" dirty="0"/>
              <a:t>range</a:t>
            </a:r>
            <a:r>
              <a:rPr lang="en-US" sz="2000" dirty="0"/>
              <a:t> of plausible alterations of type A</a:t>
            </a:r>
          </a:p>
          <a:p>
            <a:pPr lvl="1"/>
            <a:r>
              <a:rPr lang="en-US" sz="2000" dirty="0"/>
              <a:t>Example: increase the brightness +- 10%, blur…</a:t>
            </a:r>
          </a:p>
          <a:p>
            <a:r>
              <a:rPr lang="en-US" sz="2000" dirty="0"/>
              <a:t>Alterations are defined by </a:t>
            </a:r>
            <a:r>
              <a:rPr lang="en-US" sz="2000" b="1" dirty="0"/>
              <a:t>a domain expert</a:t>
            </a:r>
          </a:p>
        </p:txBody>
      </p:sp>
      <p:pic>
        <p:nvPicPr>
          <p:cNvPr id="5" name="Picture 4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F25403AB-2252-40B5-9B33-A4FD4820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3" y="3187083"/>
            <a:ext cx="7557566" cy="255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AA325-81D8-46BA-97DD-15DF49DC32D7}"/>
              </a:ext>
            </a:extLst>
          </p:cNvPr>
          <p:cNvSpPr txBox="1"/>
          <p:nvPr/>
        </p:nvSpPr>
        <p:spPr>
          <a:xfrm>
            <a:off x="8435868" y="4444417"/>
            <a:ext cx="2417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 concept applies to other types of data: </a:t>
            </a:r>
            <a:r>
              <a:rPr lang="en-US" sz="2400" b="1" dirty="0"/>
              <a:t>sounds</a:t>
            </a:r>
            <a:r>
              <a:rPr lang="en-US" sz="2400" dirty="0"/>
              <a:t>, 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63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Robustness(1)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7DD67D-1768-4D23-A769-2D58E155A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46" y="898875"/>
            <a:ext cx="6321158" cy="1640676"/>
          </a:xfrm>
        </p:spPr>
        <p:txBody>
          <a:bodyPr>
            <a:noAutofit/>
          </a:bodyPr>
          <a:lstStyle/>
          <a:p>
            <a:r>
              <a:rPr lang="en-US" noProof="0" dirty="0"/>
              <a:t>By altering the  data, the </a:t>
            </a:r>
            <a:r>
              <a:rPr lang="en-US" u="sng" noProof="0" dirty="0"/>
              <a:t>accuracy</a:t>
            </a:r>
            <a:r>
              <a:rPr lang="en-US" noProof="0" dirty="0"/>
              <a:t> (% of samples correctly labeled) decreases</a:t>
            </a:r>
          </a:p>
          <a:p>
            <a:r>
              <a:rPr lang="en-US" noProof="0" dirty="0"/>
              <a:t>The accuracy should not go below a given threshold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103D278-5D51-48F2-9C20-F848F5F6F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" r="18923" b="-2"/>
          <a:stretch/>
        </p:blipFill>
        <p:spPr>
          <a:xfrm>
            <a:off x="7153524" y="757491"/>
            <a:ext cx="2727297" cy="24898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0D326B-8319-4B1F-9566-0829EEF191C2}"/>
              </a:ext>
            </a:extLst>
          </p:cNvPr>
          <p:cNvCxnSpPr/>
          <p:nvPr/>
        </p:nvCxnSpPr>
        <p:spPr>
          <a:xfrm>
            <a:off x="2239617" y="5310657"/>
            <a:ext cx="28783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0052CE-5C29-4553-9E1E-627418F91077}"/>
              </a:ext>
            </a:extLst>
          </p:cNvPr>
          <p:cNvCxnSpPr>
            <a:cxnSpLocks/>
          </p:cNvCxnSpPr>
          <p:nvPr/>
        </p:nvCxnSpPr>
        <p:spPr>
          <a:xfrm flipV="1">
            <a:off x="2392017" y="3004779"/>
            <a:ext cx="0" cy="2458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851A8B-BF26-4FFB-AC9B-71F0FA99CF12}"/>
              </a:ext>
            </a:extLst>
          </p:cNvPr>
          <p:cNvCxnSpPr>
            <a:cxnSpLocks/>
          </p:cNvCxnSpPr>
          <p:nvPr/>
        </p:nvCxnSpPr>
        <p:spPr>
          <a:xfrm>
            <a:off x="2700794" y="5463057"/>
            <a:ext cx="17969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44094D-8F61-4C44-B1EB-FB992076D8E6}"/>
              </a:ext>
            </a:extLst>
          </p:cNvPr>
          <p:cNvSpPr/>
          <p:nvPr/>
        </p:nvSpPr>
        <p:spPr>
          <a:xfrm>
            <a:off x="2692843" y="3429000"/>
            <a:ext cx="1833617" cy="1608514"/>
          </a:xfrm>
          <a:custGeom>
            <a:avLst/>
            <a:gdLst>
              <a:gd name="connsiteX0" fmla="*/ 0 w 1833617"/>
              <a:gd name="connsiteY0" fmla="*/ 1224128 h 1258288"/>
              <a:gd name="connsiteX1" fmla="*/ 540688 w 1833617"/>
              <a:gd name="connsiteY1" fmla="*/ 755001 h 1258288"/>
              <a:gd name="connsiteX2" fmla="*/ 826935 w 1833617"/>
              <a:gd name="connsiteY2" fmla="*/ 15530 h 1258288"/>
              <a:gd name="connsiteX3" fmla="*/ 1359673 w 1833617"/>
              <a:gd name="connsiteY3" fmla="*/ 325631 h 1258288"/>
              <a:gd name="connsiteX4" fmla="*/ 1781092 w 1833617"/>
              <a:gd name="connsiteY4" fmla="*/ 1176421 h 1258288"/>
              <a:gd name="connsiteX5" fmla="*/ 1812897 w 1833617"/>
              <a:gd name="connsiteY5" fmla="*/ 1176421 h 125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3617" h="1258288">
                <a:moveTo>
                  <a:pt x="0" y="1224128"/>
                </a:moveTo>
                <a:cubicBezTo>
                  <a:pt x="201433" y="1090281"/>
                  <a:pt x="402866" y="956434"/>
                  <a:pt x="540688" y="755001"/>
                </a:cubicBezTo>
                <a:cubicBezTo>
                  <a:pt x="678511" y="553568"/>
                  <a:pt x="690438" y="87092"/>
                  <a:pt x="826935" y="15530"/>
                </a:cubicBezTo>
                <a:cubicBezTo>
                  <a:pt x="963432" y="-56032"/>
                  <a:pt x="1200647" y="132149"/>
                  <a:pt x="1359673" y="325631"/>
                </a:cubicBezTo>
                <a:cubicBezTo>
                  <a:pt x="1518699" y="519113"/>
                  <a:pt x="1781092" y="1176421"/>
                  <a:pt x="1781092" y="1176421"/>
                </a:cubicBezTo>
                <a:cubicBezTo>
                  <a:pt x="1856629" y="1318219"/>
                  <a:pt x="1834763" y="1247320"/>
                  <a:pt x="1812897" y="11764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64418-39B3-47A8-8B94-7C18156EA594}"/>
              </a:ext>
            </a:extLst>
          </p:cNvPr>
          <p:cNvSpPr txBox="1"/>
          <p:nvPr/>
        </p:nvSpPr>
        <p:spPr>
          <a:xfrm>
            <a:off x="3102671" y="561545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91E2FA-65DA-4F9E-AC34-36D133DA355D}"/>
              </a:ext>
            </a:extLst>
          </p:cNvPr>
          <p:cNvCxnSpPr/>
          <p:nvPr/>
        </p:nvCxnSpPr>
        <p:spPr>
          <a:xfrm>
            <a:off x="1865907" y="4030497"/>
            <a:ext cx="3411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560559-4F7A-4423-85F1-C5FACE51DEF7}"/>
              </a:ext>
            </a:extLst>
          </p:cNvPr>
          <p:cNvSpPr txBox="1"/>
          <p:nvPr/>
        </p:nvSpPr>
        <p:spPr>
          <a:xfrm>
            <a:off x="1686421" y="369295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27E2D5-EB14-48E7-895B-612889B7C544}"/>
              </a:ext>
            </a:extLst>
          </p:cNvPr>
          <p:cNvCxnSpPr/>
          <p:nvPr/>
        </p:nvCxnSpPr>
        <p:spPr>
          <a:xfrm>
            <a:off x="3360752" y="4030497"/>
            <a:ext cx="763325" cy="0"/>
          </a:xfrm>
          <a:prstGeom prst="line">
            <a:avLst/>
          </a:prstGeom>
          <a:ln w="984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DB4FA-55E9-4F37-A731-E2E54C595010}"/>
                  </a:ext>
                </a:extLst>
              </p:cNvPr>
              <p:cNvSpPr txBox="1"/>
              <p:nvPr/>
            </p:nvSpPr>
            <p:spPr>
              <a:xfrm>
                <a:off x="6326302" y="3806890"/>
                <a:ext cx="3172856" cy="852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robustness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𝑟𝑎𝑛𝑔𝑒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3DB4FA-55E9-4F37-A731-E2E54C595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02" y="3806890"/>
                <a:ext cx="3172856" cy="852734"/>
              </a:xfrm>
              <a:prstGeom prst="rect">
                <a:avLst/>
              </a:prstGeom>
              <a:blipFill>
                <a:blip r:embed="rId4"/>
                <a:stretch>
                  <a:fillRect l="-6923" b="-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24454CC-22A4-4AE1-8BA9-780E4E5DFCEB}"/>
              </a:ext>
            </a:extLst>
          </p:cNvPr>
          <p:cNvSpPr/>
          <p:nvPr/>
        </p:nvSpPr>
        <p:spPr>
          <a:xfrm>
            <a:off x="4403475" y="2737655"/>
            <a:ext cx="2387829" cy="955295"/>
          </a:xfrm>
          <a:prstGeom prst="wedgeRectCallout">
            <a:avLst>
              <a:gd name="adj1" fmla="val -68920"/>
              <a:gd name="adj2" fmla="val 8374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n-US" dirty="0"/>
              <a:t> accuracy is above the desired threshold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C96218-C051-43CF-B135-9F3B0939E2D7}"/>
              </a:ext>
            </a:extLst>
          </p:cNvPr>
          <p:cNvSpPr txBox="1"/>
          <p:nvPr/>
        </p:nvSpPr>
        <p:spPr>
          <a:xfrm>
            <a:off x="3524754" y="403250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E8663-4BFB-47EA-832B-474EB81BC378}"/>
              </a:ext>
            </a:extLst>
          </p:cNvPr>
          <p:cNvSpPr txBox="1"/>
          <p:nvPr/>
        </p:nvSpPr>
        <p:spPr>
          <a:xfrm>
            <a:off x="1580806" y="269195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D9D55-437F-4582-9C25-3B97AB997171}"/>
              </a:ext>
            </a:extLst>
          </p:cNvPr>
          <p:cNvSpPr txBox="1"/>
          <p:nvPr/>
        </p:nvSpPr>
        <p:spPr>
          <a:xfrm>
            <a:off x="4867605" y="5430791"/>
            <a:ext cx="111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C51D5F-1C8C-4683-A8D5-8C9D4389EB89}"/>
              </a:ext>
            </a:extLst>
          </p:cNvPr>
          <p:cNvCxnSpPr>
            <a:cxnSpLocks/>
          </p:cNvCxnSpPr>
          <p:nvPr/>
        </p:nvCxnSpPr>
        <p:spPr>
          <a:xfrm flipV="1">
            <a:off x="3609650" y="3004779"/>
            <a:ext cx="0" cy="2458278"/>
          </a:xfrm>
          <a:prstGeom prst="straightConnector1">
            <a:avLst/>
          </a:prstGeom>
          <a:ln w="19050"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318A05-1F47-46C0-9902-ADA369DD4907}"/>
              </a:ext>
            </a:extLst>
          </p:cNvPr>
          <p:cNvSpPr txBox="1"/>
          <p:nvPr/>
        </p:nvSpPr>
        <p:spPr>
          <a:xfrm>
            <a:off x="6371868" y="4812024"/>
            <a:ext cx="394525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Rubik" panose="00000500000000000000" pitchFamily="2" charset="-79"/>
                <a:cs typeface="Rubik" panose="00000500000000000000" pitchFamily="2" charset="-79"/>
              </a:rPr>
              <a:t>Robustness = 1 means that the accuracy is always above the threshold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40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animBg="1"/>
      <p:bldP spid="16" grpId="0"/>
      <p:bldP spid="20" grpId="0"/>
      <p:bldP spid="23" grpId="0"/>
      <p:bldP spid="24" grpId="0" animBg="1"/>
      <p:bldP spid="25" grpId="0"/>
      <p:bldP spid="26" grpId="0"/>
      <p:bldP spid="2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(2)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7C205F-203D-D9F0-BB48-D5D17366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1" y="950492"/>
            <a:ext cx="10293358" cy="310260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EED013-A160-654C-CC90-079AE5DC0140}"/>
              </a:ext>
            </a:extLst>
          </p:cNvPr>
          <p:cNvSpPr txBox="1"/>
          <p:nvPr/>
        </p:nvSpPr>
        <p:spPr>
          <a:xfrm>
            <a:off x="466140" y="4231149"/>
            <a:ext cx="241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Limitations?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417440-420E-2ED1-6708-EE20DA3F8449}"/>
              </a:ext>
            </a:extLst>
          </p:cNvPr>
          <p:cNvSpPr txBox="1"/>
          <p:nvPr/>
        </p:nvSpPr>
        <p:spPr>
          <a:xfrm>
            <a:off x="949321" y="4626518"/>
            <a:ext cx="303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does </a:t>
            </a:r>
            <a:r>
              <a:rPr lang="it-IT" dirty="0" err="1"/>
              <a:t>not</a:t>
            </a:r>
            <a:r>
              <a:rPr lang="it-IT" dirty="0"/>
              <a:t> measure </a:t>
            </a:r>
            <a:r>
              <a:rPr lang="it-IT" dirty="0" err="1"/>
              <a:t>how</a:t>
            </a:r>
            <a:r>
              <a:rPr lang="it-IT" dirty="0"/>
              <a:t> much above the threshold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1F60A06-447D-196C-C500-C68B15C12562}"/>
              </a:ext>
            </a:extLst>
          </p:cNvPr>
          <p:cNvSpPr/>
          <p:nvPr/>
        </p:nvSpPr>
        <p:spPr>
          <a:xfrm>
            <a:off x="4508938" y="4778531"/>
            <a:ext cx="1587062" cy="494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7F8EF0C-A5C3-FF22-0A99-D0EAFE39EE56}"/>
              </a:ext>
            </a:extLst>
          </p:cNvPr>
          <p:cNvSpPr txBox="1"/>
          <p:nvPr/>
        </p:nvSpPr>
        <p:spPr>
          <a:xfrm>
            <a:off x="7082107" y="4600481"/>
            <a:ext cx="3312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We</a:t>
            </a:r>
            <a:r>
              <a:rPr lang="it-IT" sz="2400" dirty="0"/>
              <a:t> can use a different function, but which one?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Tolerance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968FD6-5FB4-AEAF-74D2-EAAE275E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92" y="1071739"/>
            <a:ext cx="10475307" cy="95344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997B288-0846-8D0C-2F18-489AC20A8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648" y="1813646"/>
            <a:ext cx="3782703" cy="11967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626D1AA-4A73-E0CF-8C61-8EB41831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943" y="3305773"/>
            <a:ext cx="6792787" cy="27558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F08696-0F83-8990-9597-EC99E83B3B71}"/>
              </a:ext>
            </a:extLst>
          </p:cNvPr>
          <p:cNvSpPr txBox="1"/>
          <p:nvPr/>
        </p:nvSpPr>
        <p:spPr>
          <a:xfrm>
            <a:off x="2883520" y="4106283"/>
            <a:ext cx="336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Some examples: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555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D95DB9-E9AB-2635-7BB9-61FD387F9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27"/>
          <a:stretch/>
        </p:blipFill>
        <p:spPr>
          <a:xfrm>
            <a:off x="322082" y="950493"/>
            <a:ext cx="9636384" cy="1109536"/>
          </a:xfrm>
          <a:prstGeom prst="rect">
            <a:avLst/>
          </a:prstGeom>
        </p:spPr>
      </p:pic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BD4E95C-D069-FB6A-6930-3F2C873D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18" y="1913169"/>
            <a:ext cx="5316665" cy="39943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1340AF4-125C-F96A-7C21-94C8C0ED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72" y="2340604"/>
            <a:ext cx="5174828" cy="1056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432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(4)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BBE344-44EA-CC41-4B6A-6FBFEC007303}"/>
              </a:ext>
            </a:extLst>
          </p:cNvPr>
          <p:cNvSpPr txBox="1"/>
          <p:nvPr/>
        </p:nvSpPr>
        <p:spPr>
          <a:xfrm>
            <a:off x="507060" y="2228194"/>
            <a:ext cx="325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cs typeface="Rubik" panose="00000500000000000000"/>
              </a:rPr>
              <a:t>What happens after</a:t>
            </a:r>
          </a:p>
          <a:p>
            <a:r>
              <a:rPr lang="it-IT" sz="2400" b="1" dirty="0">
                <a:cs typeface="Rubik" panose="00000500000000000000"/>
              </a:rPr>
              <a:t> the threshold?</a:t>
            </a:r>
          </a:p>
        </p:txBody>
      </p:sp>
      <p:pic>
        <p:nvPicPr>
          <p:cNvPr id="7" name="Immagine 6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51563041-9F22-166A-3953-0DFED45D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26" y="667121"/>
            <a:ext cx="6999260" cy="5285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356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dirty="0"/>
              <a:t>Penalization</a:t>
            </a:r>
            <a:endParaRPr lang="en-US" noProof="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A1B166-5F26-43C4-851D-CA2C27438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00"/>
          <a:stretch/>
        </p:blipFill>
        <p:spPr>
          <a:xfrm>
            <a:off x="340597" y="950492"/>
            <a:ext cx="10228544" cy="7840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F2EC7F2-56E5-3149-E86C-59C54E0D6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887" y="2586031"/>
            <a:ext cx="6386113" cy="350550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D2B88C0-0DCF-C68F-7061-6C6C521A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27" y="1909310"/>
            <a:ext cx="4309241" cy="135344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8627E6-54C6-E0A6-5612-40E3E20E8007}"/>
              </a:ext>
            </a:extLst>
          </p:cNvPr>
          <p:cNvSpPr txBox="1"/>
          <p:nvPr/>
        </p:nvSpPr>
        <p:spPr>
          <a:xfrm>
            <a:off x="3920870" y="3803275"/>
            <a:ext cx="17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Some examples: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83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BF5A07-8A3F-49D7-A144-9F611148B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7966"/>
          </a:xfrm>
        </p:spPr>
        <p:txBody>
          <a:bodyPr/>
          <a:lstStyle/>
          <a:p>
            <a:r>
              <a:rPr lang="en-US" noProof="0" dirty="0" err="1"/>
              <a:t>Introduzione</a:t>
            </a:r>
            <a:endParaRPr lang="en-US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C043F-03DB-4891-9E32-BED5E716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0262"/>
            <a:ext cx="10771871" cy="1763416"/>
          </a:xfrm>
        </p:spPr>
        <p:txBody>
          <a:bodyPr>
            <a:normAutofit/>
          </a:bodyPr>
          <a:lstStyle/>
          <a:p>
            <a:r>
              <a:rPr lang="en-US" sz="2400" dirty="0" err="1"/>
              <a:t>Impiego</a:t>
            </a:r>
            <a:r>
              <a:rPr lang="en-US" sz="2400" dirty="0"/>
              <a:t> di</a:t>
            </a:r>
            <a:r>
              <a:rPr lang="en-US" sz="2400" noProof="0" dirty="0"/>
              <a:t> </a:t>
            </a:r>
            <a:r>
              <a:rPr lang="en-US" sz="2400" dirty="0"/>
              <a:t>m</a:t>
            </a:r>
            <a:r>
              <a:rPr lang="en-US" sz="2400" noProof="0" dirty="0" err="1"/>
              <a:t>odelli</a:t>
            </a:r>
            <a:r>
              <a:rPr lang="en-US" sz="2400" noProof="0" dirty="0"/>
              <a:t> di machine learning </a:t>
            </a:r>
            <a:r>
              <a:rPr lang="en-US" sz="2400" noProof="0" dirty="0" err="1"/>
              <a:t>i</a:t>
            </a:r>
            <a:r>
              <a:rPr lang="en-US" sz="2400" dirty="0"/>
              <a:t>n </a:t>
            </a:r>
            <a:r>
              <a:rPr lang="en-US" sz="2400" dirty="0" err="1"/>
              <a:t>diversi</a:t>
            </a:r>
            <a:r>
              <a:rPr lang="en-US" sz="2400" dirty="0"/>
              <a:t> </a:t>
            </a:r>
            <a:r>
              <a:rPr lang="en-US" sz="2400" dirty="0" err="1"/>
              <a:t>settori</a:t>
            </a:r>
            <a:r>
              <a:rPr lang="en-US" sz="2400" dirty="0"/>
              <a:t>, </a:t>
            </a:r>
            <a:r>
              <a:rPr lang="en-US" sz="2400" dirty="0" err="1"/>
              <a:t>spesso</a:t>
            </a:r>
            <a:r>
              <a:rPr lang="en-US" sz="2400" dirty="0"/>
              <a:t> </a:t>
            </a:r>
            <a:r>
              <a:rPr lang="en-US" sz="2400" dirty="0" err="1"/>
              <a:t>eseguendo</a:t>
            </a:r>
            <a:r>
              <a:rPr lang="en-US" sz="2400" dirty="0"/>
              <a:t> </a:t>
            </a:r>
            <a:r>
              <a:rPr lang="en-US" sz="2400" dirty="0" err="1"/>
              <a:t>funzioni</a:t>
            </a:r>
            <a:r>
              <a:rPr lang="en-US" sz="2400" dirty="0"/>
              <a:t> </a:t>
            </a:r>
            <a:r>
              <a:rPr lang="en-US" sz="2400" b="1" dirty="0" err="1"/>
              <a:t>critiche</a:t>
            </a:r>
            <a:endParaRPr lang="en-US" sz="2400" dirty="0"/>
          </a:p>
          <a:p>
            <a:r>
              <a:rPr lang="en-US" sz="2400" dirty="0" err="1"/>
              <a:t>Apprendimento</a:t>
            </a:r>
            <a:r>
              <a:rPr lang="en-US" sz="2400" dirty="0"/>
              <a:t> </a:t>
            </a:r>
            <a:r>
              <a:rPr lang="en-US" sz="2400" dirty="0" err="1"/>
              <a:t>direttamente</a:t>
            </a:r>
            <a:r>
              <a:rPr lang="en-US" sz="2400" dirty="0"/>
              <a:t> </a:t>
            </a:r>
            <a:r>
              <a:rPr lang="en-US" sz="2400" dirty="0" err="1"/>
              <a:t>dai</a:t>
            </a:r>
            <a:r>
              <a:rPr lang="en-US" sz="2400" dirty="0"/>
              <a:t> </a:t>
            </a:r>
            <a:r>
              <a:rPr lang="en-US" sz="2400" dirty="0" err="1"/>
              <a:t>dati</a:t>
            </a:r>
            <a:endParaRPr lang="en-US" sz="2400" dirty="0"/>
          </a:p>
          <a:p>
            <a:r>
              <a:rPr lang="en-US" sz="2400" dirty="0" err="1"/>
              <a:t>Utilizzo</a:t>
            </a:r>
            <a:r>
              <a:rPr lang="en-US" sz="2400" dirty="0"/>
              <a:t> a </a:t>
            </a:r>
            <a:r>
              <a:rPr lang="en-US" sz="2400" b="1" dirty="0" err="1"/>
              <a:t>scatola</a:t>
            </a:r>
            <a:r>
              <a:rPr lang="en-US" sz="2400" b="1" dirty="0"/>
              <a:t> </a:t>
            </a:r>
            <a:r>
              <a:rPr lang="en-US" sz="2400" b="1" dirty="0" err="1"/>
              <a:t>nera</a:t>
            </a:r>
            <a:endParaRPr lang="en-US" sz="2400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75426C-DE47-D583-EEC0-A8F021E75DA2}"/>
              </a:ext>
            </a:extLst>
          </p:cNvPr>
          <p:cNvSpPr txBox="1"/>
          <p:nvPr/>
        </p:nvSpPr>
        <p:spPr>
          <a:xfrm>
            <a:off x="3952042" y="4177727"/>
            <a:ext cx="4287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Se i dati non sono rappresentativi?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Se ci sono perturbazioni nelle condizioni operative?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181A18-A7ED-2B11-531E-35CA59FE45B0}"/>
              </a:ext>
            </a:extLst>
          </p:cNvPr>
          <p:cNvSpPr txBox="1"/>
          <p:nvPr/>
        </p:nvSpPr>
        <p:spPr>
          <a:xfrm>
            <a:off x="2994568" y="361366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ADC138-FE70-700C-DA97-CD6DE211DC06}"/>
              </a:ext>
            </a:extLst>
          </p:cNvPr>
          <p:cNvSpPr txBox="1"/>
          <p:nvPr/>
        </p:nvSpPr>
        <p:spPr>
          <a:xfrm>
            <a:off x="5036227" y="5475303"/>
            <a:ext cx="2119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 dirty="0" err="1">
                <a:solidFill>
                  <a:srgbClr val="FF0000"/>
                </a:solidFill>
              </a:rPr>
              <a:t>Robustezza</a:t>
            </a:r>
            <a:endParaRPr lang="it-IT" sz="3200" dirty="0"/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B4C57E37-19B0-81E0-F42A-6FFD9B646EFB}"/>
              </a:ext>
            </a:extLst>
          </p:cNvPr>
          <p:cNvSpPr/>
          <p:nvPr/>
        </p:nvSpPr>
        <p:spPr>
          <a:xfrm>
            <a:off x="5878495" y="5246703"/>
            <a:ext cx="435006" cy="309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Carattere, biglietto da visita, memoria flash">
            <a:extLst>
              <a:ext uri="{FF2B5EF4-FFF2-40B4-BE49-F238E27FC236}">
                <a16:creationId xmlns:a16="http://schemas.microsoft.com/office/drawing/2014/main" id="{07B4AF2A-2170-A62A-FFE2-C795DF92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01" y="2120021"/>
            <a:ext cx="5296570" cy="16783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5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2FB0-5B11-472D-AA31-9DF1DC9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5" y="-57691"/>
            <a:ext cx="5294970" cy="1008183"/>
          </a:xfrm>
        </p:spPr>
        <p:txBody>
          <a:bodyPr/>
          <a:lstStyle/>
          <a:p>
            <a:r>
              <a:rPr lang="en-US" noProof="0" dirty="0"/>
              <a:t>Robustness (5)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39308C-F5B5-CE14-98EC-7CCE1F0C8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64"/>
          <a:stretch/>
        </p:blipFill>
        <p:spPr>
          <a:xfrm>
            <a:off x="236035" y="1139688"/>
            <a:ext cx="6287045" cy="5734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FF52DA-0F03-FF11-00A4-A1AB77B39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3"/>
          <a:stretch/>
        </p:blipFill>
        <p:spPr>
          <a:xfrm>
            <a:off x="236035" y="1671146"/>
            <a:ext cx="6370872" cy="1506990"/>
          </a:xfrm>
          <a:prstGeom prst="rect">
            <a:avLst/>
          </a:prstGeom>
        </p:spPr>
      </p:pic>
      <p:pic>
        <p:nvPicPr>
          <p:cNvPr id="10" name="Immagine 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2494BC4-85C0-94F3-0F2B-D7DECCDD9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88" y="1713186"/>
            <a:ext cx="5521877" cy="4169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7012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BD92A-DC36-37C7-8BBC-9BAD85D4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930"/>
            <a:ext cx="10515600" cy="1325563"/>
          </a:xfrm>
        </p:spPr>
        <p:txBody>
          <a:bodyPr/>
          <a:lstStyle/>
          <a:p>
            <a:r>
              <a:rPr lang="it-IT" dirty="0"/>
              <a:t>But where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uncertainty</a:t>
            </a:r>
            <a:r>
              <a:rPr lang="it-IT" dirty="0"/>
              <a:t>?..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B6844F5-3237-1BB8-63B6-CB1E73BFD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1464" y="2191542"/>
            <a:ext cx="4435224" cy="309398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D7D7F8-878B-A2E5-2D01-BDF3E870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BD92A-DC36-37C7-8BBC-9BAD85D4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930"/>
            <a:ext cx="10515600" cy="1325563"/>
          </a:xfrm>
        </p:spPr>
        <p:txBody>
          <a:bodyPr/>
          <a:lstStyle/>
          <a:p>
            <a:r>
              <a:rPr lang="it-IT" dirty="0"/>
              <a:t>Robustness against indecision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D7D7F8-878B-A2E5-2D01-BDF3E870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CA16B34-3BE6-752F-4EF6-2C4AAED0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it-IT" dirty="0"/>
              <a:t>So far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dealed</a:t>
            </a:r>
            <a:r>
              <a:rPr lang="it-IT" dirty="0"/>
              <a:t> with approaches applicable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/>
              <a:t>In fact, </a:t>
            </a:r>
            <a:r>
              <a:rPr lang="it-IT" dirty="0" err="1"/>
              <a:t>we</a:t>
            </a:r>
            <a:r>
              <a:rPr lang="it-IT" dirty="0"/>
              <a:t> can directly apply them </a:t>
            </a:r>
            <a:r>
              <a:rPr lang="it-IT" dirty="0" err="1"/>
              <a:t>using</a:t>
            </a:r>
            <a:r>
              <a:rPr lang="it-IT" dirty="0"/>
              <a:t> the accuracy of the BNN</a:t>
            </a:r>
          </a:p>
          <a:p>
            <a:r>
              <a:rPr lang="it-IT" dirty="0"/>
              <a:t>The </a:t>
            </a:r>
            <a:r>
              <a:rPr lang="it-IT" dirty="0" err="1"/>
              <a:t>uncertainty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considered during the classification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C4D227-81DF-CA47-BAA7-A986C36E726A}"/>
              </a:ext>
            </a:extLst>
          </p:cNvPr>
          <p:cNvSpPr txBox="1"/>
          <p:nvPr/>
        </p:nvSpPr>
        <p:spPr>
          <a:xfrm>
            <a:off x="2343705" y="33988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But…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020CD03-D04C-DE6A-84C6-00BF9DB64DDB}"/>
              </a:ext>
            </a:extLst>
          </p:cNvPr>
          <p:cNvSpPr txBox="1"/>
          <p:nvPr/>
        </p:nvSpPr>
        <p:spPr>
          <a:xfrm>
            <a:off x="3044538" y="3768168"/>
            <a:ext cx="322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What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have </a:t>
            </a:r>
            <a:r>
              <a:rPr lang="it-IT" dirty="0" err="1"/>
              <a:t>only</a:t>
            </a:r>
            <a:r>
              <a:rPr lang="it-IT" dirty="0"/>
              <a:t> unknown outputs?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uncertainty</a:t>
            </a:r>
            <a:r>
              <a:rPr lang="it-IT" dirty="0"/>
              <a:t> would 100%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0E07DD1-B512-5300-BE88-2E516060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23" y="3737546"/>
            <a:ext cx="2219295" cy="181099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AF911B-77D1-999E-FB37-5C5E788C858B}"/>
              </a:ext>
            </a:extLst>
          </p:cNvPr>
          <p:cNvSpPr txBox="1"/>
          <p:nvPr/>
        </p:nvSpPr>
        <p:spPr>
          <a:xfrm>
            <a:off x="3837372" y="557405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u="sng" dirty="0"/>
              <a:t>The network </a:t>
            </a:r>
            <a:r>
              <a:rPr lang="it-IT" sz="2400" b="1" u="sng" dirty="0" err="1"/>
              <a:t>is</a:t>
            </a:r>
            <a:r>
              <a:rPr lang="it-IT" sz="2400" b="1" u="sng" dirty="0"/>
              <a:t> useless!</a:t>
            </a:r>
          </a:p>
        </p:txBody>
      </p:sp>
    </p:spTree>
    <p:extLst>
      <p:ext uri="{BB962C8B-B14F-4D97-AF65-F5344CB8AC3E}">
        <p14:creationId xmlns:p14="http://schemas.microsoft.com/office/powerpoint/2010/main" val="69961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06F21-466D-A16A-C93E-E28CAA81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Robustness against indecision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20555B3-035D-2443-493B-4B13C486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975" y="1786759"/>
            <a:ext cx="10104050" cy="327380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D141E3-3C51-5631-28DA-0ED1D963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8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Can </a:t>
            </a:r>
            <a:r>
              <a:rPr lang="it-IT" dirty="0" err="1"/>
              <a:t>we</a:t>
            </a:r>
            <a:r>
              <a:rPr lang="it-IT" dirty="0"/>
              <a:t> combine the </a:t>
            </a:r>
            <a:r>
              <a:rPr lang="it-IT"/>
              <a:t>two metrics?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265498-6495-774B-6CE4-64A8C56E1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56"/>
            <a:ext cx="10515600" cy="7666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The idea </a:t>
            </a:r>
            <a:r>
              <a:rPr lang="it-IT" dirty="0" err="1"/>
              <a:t>is</a:t>
            </a:r>
            <a:r>
              <a:rPr lang="it-IT" dirty="0"/>
              <a:t> to combine the unknown ratio with the accuracy in </a:t>
            </a:r>
            <a:r>
              <a:rPr lang="it-IT" dirty="0" err="1"/>
              <a:t>someway</a:t>
            </a:r>
            <a:r>
              <a:rPr lang="it-IT" dirty="0"/>
              <a:t> to get a global metric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5FFE2-65A6-7553-8598-F8A2639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C3D722F-D72C-DC49-2AD5-B636E8654555}"/>
              </a:ext>
            </a:extLst>
          </p:cNvPr>
          <p:cNvSpPr txBox="1">
            <a:spLocks/>
          </p:cNvSpPr>
          <p:nvPr/>
        </p:nvSpPr>
        <p:spPr>
          <a:xfrm>
            <a:off x="838200" y="2567401"/>
            <a:ext cx="10515600" cy="191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err="1"/>
              <a:t>This</a:t>
            </a:r>
            <a:r>
              <a:rPr lang="it-IT" dirty="0"/>
              <a:t> new metric should </a:t>
            </a:r>
            <a:r>
              <a:rPr lang="it-IT" dirty="0" err="1"/>
              <a:t>reflect</a:t>
            </a:r>
            <a:r>
              <a:rPr lang="it-IT" dirty="0"/>
              <a:t> the accuracy </a:t>
            </a:r>
            <a:r>
              <a:rPr lang="en-US" dirty="0"/>
              <a:t>When the network has an unknown ratio equal to zero;</a:t>
            </a:r>
          </a:p>
          <a:p>
            <a:pPr algn="l"/>
            <a:r>
              <a:rPr lang="en-US" sz="2800" b="0" i="0" u="none" strike="noStrike" baseline="0" dirty="0">
                <a:latin typeface="CMR10"/>
              </a:rPr>
              <a:t>When there are unknown predictions, </a:t>
            </a:r>
            <a:r>
              <a:rPr lang="en-US" dirty="0">
                <a:latin typeface="CMR10"/>
              </a:rPr>
              <a:t>it </a:t>
            </a:r>
            <a:r>
              <a:rPr lang="en-US" sz="2800" b="0" i="0" u="none" strike="noStrike" baseline="0" dirty="0">
                <a:latin typeface="CMR10"/>
              </a:rPr>
              <a:t>should be lower than the </a:t>
            </a:r>
            <a:r>
              <a:rPr lang="it-IT" sz="2800" b="0" i="0" u="none" strike="noStrike" baseline="0" dirty="0">
                <a:latin typeface="CMR10"/>
              </a:rPr>
              <a:t>accuracy.</a:t>
            </a:r>
            <a:endParaRPr lang="it-IT" dirty="0"/>
          </a:p>
          <a:p>
            <a:pPr algn="l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A661BC-B80A-6001-95FC-D4273B27DAF7}"/>
              </a:ext>
            </a:extLst>
          </p:cNvPr>
          <p:cNvSpPr txBox="1"/>
          <p:nvPr/>
        </p:nvSpPr>
        <p:spPr>
          <a:xfrm>
            <a:off x="1695634" y="4864963"/>
            <a:ext cx="304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first idea would be a ratio: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2C49AA-701E-6CDF-1C92-386B03355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5"/>
          <a:stretch/>
        </p:blipFill>
        <p:spPr>
          <a:xfrm>
            <a:off x="5031520" y="4529813"/>
            <a:ext cx="3842724" cy="99623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90BB16-4E0F-45DF-402B-D365EEBC8CF6}"/>
              </a:ext>
            </a:extLst>
          </p:cNvPr>
          <p:cNvSpPr txBox="1"/>
          <p:nvPr/>
        </p:nvSpPr>
        <p:spPr>
          <a:xfrm>
            <a:off x="5769577" y="5420612"/>
            <a:ext cx="236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We</a:t>
            </a:r>
            <a:r>
              <a:rPr lang="it-IT" b="1" dirty="0"/>
              <a:t> call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u="sng" dirty="0"/>
              <a:t>effectiveness</a:t>
            </a:r>
          </a:p>
        </p:txBody>
      </p:sp>
    </p:spTree>
    <p:extLst>
      <p:ext uri="{BB962C8B-B14F-4D97-AF65-F5344CB8AC3E}">
        <p14:creationId xmlns:p14="http://schemas.microsoft.com/office/powerpoint/2010/main" val="119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Effectiveness (1)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5FFE2-65A6-7553-8598-F8A2639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617141-F6ED-5570-3FE7-D0B660F3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74" y="1690688"/>
            <a:ext cx="9354251" cy="13255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254A3F-57A0-DCDF-CF05-938236E5F23F}"/>
              </a:ext>
            </a:extLst>
          </p:cNvPr>
          <p:cNvSpPr txBox="1"/>
          <p:nvPr/>
        </p:nvSpPr>
        <p:spPr>
          <a:xfrm>
            <a:off x="8460805" y="3741648"/>
            <a:ext cx="261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*The added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/>
              <a:t>serves</a:t>
            </a:r>
            <a:r>
              <a:rPr lang="it-IT" dirty="0"/>
              <a:t> to push the score to zero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unknown are </a:t>
            </a:r>
            <a:r>
              <a:rPr lang="it-IT" dirty="0" err="1"/>
              <a:t>outputted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7328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Effectiveness (2)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5FFE2-65A6-7553-8598-F8A2639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magine 4" descr="Immagine che contiene linea, Parallelo, Diagramma, schermata&#10;&#10;Descrizione generata automaticamente">
            <a:extLst>
              <a:ext uri="{FF2B5EF4-FFF2-40B4-BE49-F238E27FC236}">
                <a16:creationId xmlns:a16="http://schemas.microsoft.com/office/drawing/2014/main" id="{09AE5565-B3A1-260E-8D74-429B64EB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5" y="1864657"/>
            <a:ext cx="5746132" cy="3426041"/>
          </a:xfrm>
          <a:prstGeom prst="rect">
            <a:avLst/>
          </a:prstGeom>
        </p:spPr>
      </p:pic>
      <p:pic>
        <p:nvPicPr>
          <p:cNvPr id="8" name="Immagine 7" descr="Immagine che contiene linea, Parallelo, schermata, pendio&#10;&#10;Descrizione generata automaticamente">
            <a:extLst>
              <a:ext uri="{FF2B5EF4-FFF2-40B4-BE49-F238E27FC236}">
                <a16:creationId xmlns:a16="http://schemas.microsoft.com/office/drawing/2014/main" id="{9CCCDF5F-90FE-1F0C-5EBA-D1D8B658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20" y="1864657"/>
            <a:ext cx="5704057" cy="34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6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2279D5-B93B-A45C-2510-4AE5D0F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Effectiveness (3)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5FFE2-65A6-7553-8598-F8A2639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CB9E54-2509-5386-5AF5-0D05E29B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79" y="1690689"/>
            <a:ext cx="9681842" cy="28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2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C102-29F8-4E43-B3CE-901DCF18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5201-C795-4B3E-8A16-A5D07F46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" y="158029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Uncertainty estimation can help in the reduction of wrong predictions and it is an inherent characteristic that improves the robustness;</a:t>
            </a:r>
          </a:p>
          <a:p>
            <a:r>
              <a:rPr lang="en-US" dirty="0"/>
              <a:t>When dealing with uncertainty, it is not enough to consider the accuracy as metric;</a:t>
            </a:r>
          </a:p>
          <a:p>
            <a:r>
              <a:rPr lang="en-US" dirty="0"/>
              <a:t>The uncertainty must be included in the evaluation.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0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lipart, Cartoni animati, cartone animato&#10;&#10;Descrizione generata automaticamente">
            <a:extLst>
              <a:ext uri="{FF2B5EF4-FFF2-40B4-BE49-F238E27FC236}">
                <a16:creationId xmlns:a16="http://schemas.microsoft.com/office/drawing/2014/main" id="{EF75ED6B-2705-3B73-BEFA-5CE45980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42" y="1056708"/>
            <a:ext cx="1857921" cy="505556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6FE54C5-9A05-18AC-6E53-48F27D726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665" y="2611029"/>
            <a:ext cx="1423169" cy="299381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C41D81-5CB2-78EE-84D6-E42AC1A7C37C}"/>
              </a:ext>
            </a:extLst>
          </p:cNvPr>
          <p:cNvSpPr txBox="1"/>
          <p:nvPr/>
        </p:nvSpPr>
        <p:spPr>
          <a:xfrm>
            <a:off x="1837678" y="1384917"/>
            <a:ext cx="259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Lucida Calligraphy" panose="03010101010101010101" pitchFamily="66" charset="0"/>
              </a:rPr>
              <a:t>Arigato</a:t>
            </a:r>
            <a:endParaRPr lang="it-IT" sz="2400" dirty="0">
              <a:latin typeface="Lucida Calligraphy" panose="03010101010101010101" pitchFamily="66" charset="0"/>
            </a:endParaRPr>
          </a:p>
          <a:p>
            <a:r>
              <a:rPr lang="it-IT" sz="2400" dirty="0" err="1">
                <a:latin typeface="Lucida Calligraphy" panose="03010101010101010101" pitchFamily="66" charset="0"/>
              </a:rPr>
              <a:t>Gosaimasu</a:t>
            </a:r>
            <a:endParaRPr lang="it-IT" sz="2400" dirty="0">
              <a:latin typeface="Lucida Calligraphy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8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D7A71-6A6D-E8BA-9638-EB6B698E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102729-6C52-22E8-AE80-528BE034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492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it-IT" dirty="0"/>
              <a:t>Come valutare la robustezza delle reti neurali </a:t>
            </a:r>
            <a:r>
              <a:rPr lang="it-IT" dirty="0" err="1"/>
              <a:t>bayesiane</a:t>
            </a:r>
            <a:r>
              <a:rPr lang="it-IT" dirty="0"/>
              <a:t> (BNN)?</a:t>
            </a:r>
          </a:p>
          <a:p>
            <a:pPr>
              <a:spcAft>
                <a:spcPts val="600"/>
              </a:spcAft>
            </a:pPr>
            <a:r>
              <a:rPr lang="it-IT" dirty="0"/>
              <a:t>Le BNN sono più robuste delle reti neurali standard?</a:t>
            </a:r>
          </a:p>
          <a:p>
            <a:pPr>
              <a:spcAft>
                <a:spcPts val="600"/>
              </a:spcAft>
            </a:pPr>
            <a:r>
              <a:rPr lang="it-IT" dirty="0"/>
              <a:t>Si può usare la stima di incertezza per avere modelli più robusti?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685F3D-298F-5C01-6BEE-92978F0F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8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CC2BE8A-354F-4CB3-35BD-20A033F5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4" t="7992" r="6403" b="3076"/>
          <a:stretch/>
        </p:blipFill>
        <p:spPr>
          <a:xfrm>
            <a:off x="3682967" y="2840939"/>
            <a:ext cx="4826063" cy="322145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1BBE71D-A7E4-8A85-0652-B688DE06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21D6C2D-F0E3-AE01-23BC-6BDCEEB4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magine 5" descr="Immagine che contiene testo, diagramma, cerchio, schermata&#10;&#10;Descrizione generata automaticamente">
            <a:extLst>
              <a:ext uri="{FF2B5EF4-FFF2-40B4-BE49-F238E27FC236}">
                <a16:creationId xmlns:a16="http://schemas.microsoft.com/office/drawing/2014/main" id="{4D7DA7A5-19CF-869E-5A06-7EFE1CBAC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98" t="4429" r="19844" b="24828"/>
          <a:stretch/>
        </p:blipFill>
        <p:spPr>
          <a:xfrm>
            <a:off x="1667064" y="1487296"/>
            <a:ext cx="2395149" cy="13979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A09B08-A06F-16F0-50DA-683D4E42D887}"/>
              </a:ext>
            </a:extLst>
          </p:cNvPr>
          <p:cNvSpPr txBox="1"/>
          <p:nvPr/>
        </p:nvSpPr>
        <p:spPr>
          <a:xfrm>
            <a:off x="1955831" y="2919443"/>
            <a:ext cx="181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Neuron</a:t>
            </a:r>
            <a:r>
              <a:rPr lang="it-IT" dirty="0"/>
              <a:t> artificiale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49ECB77-1406-D6BC-2D7F-4B220CCE3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189" y="973543"/>
            <a:ext cx="617273" cy="226333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266723-26B5-ABF0-82F6-E2F413AC389A}"/>
              </a:ext>
            </a:extLst>
          </p:cNvPr>
          <p:cNvSpPr txBox="1"/>
          <p:nvPr/>
        </p:nvSpPr>
        <p:spPr>
          <a:xfrm>
            <a:off x="8564974" y="3251790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Layer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6C41D47D-7BD0-B855-82AB-7EB5E31B629C}"/>
              </a:ext>
            </a:extLst>
          </p:cNvPr>
          <p:cNvSpPr/>
          <p:nvPr/>
        </p:nvSpPr>
        <p:spPr>
          <a:xfrm>
            <a:off x="5412419" y="1781251"/>
            <a:ext cx="1367161" cy="81003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17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BE71D-A7E4-8A85-0652-B688DE06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</a:t>
            </a:r>
            <a:r>
              <a:rPr lang="it-IT" dirty="0" err="1"/>
              <a:t>bayesiane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21D6C2D-F0E3-AE01-23BC-6BDCEEB4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magine 4" descr="Immagine che contiene cerchio, diagramma, disegno, linea&#10;&#10;Descrizione generata automaticamente">
            <a:extLst>
              <a:ext uri="{FF2B5EF4-FFF2-40B4-BE49-F238E27FC236}">
                <a16:creationId xmlns:a16="http://schemas.microsoft.com/office/drawing/2014/main" id="{50D999BE-58B9-BE2A-4ED2-1315821C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35" y="1666646"/>
            <a:ext cx="3025140" cy="2705100"/>
          </a:xfrm>
          <a:prstGeom prst="rect">
            <a:avLst/>
          </a:prstGeom>
        </p:spPr>
      </p:pic>
      <p:pic>
        <p:nvPicPr>
          <p:cNvPr id="9" name="Immagine 8" descr="Immagine che contiene cerchio, diagramma, schizzo, clipart&#10;&#10;Descrizione generata automaticamente">
            <a:extLst>
              <a:ext uri="{FF2B5EF4-FFF2-40B4-BE49-F238E27FC236}">
                <a16:creationId xmlns:a16="http://schemas.microsoft.com/office/drawing/2014/main" id="{B5AE25FA-0A8B-A75C-A7D7-CA5FCB02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770" y="1690688"/>
            <a:ext cx="3177540" cy="275844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51BAA391-4565-284B-B243-042AC4D98E23}"/>
              </a:ext>
            </a:extLst>
          </p:cNvPr>
          <p:cNvSpPr/>
          <p:nvPr/>
        </p:nvSpPr>
        <p:spPr>
          <a:xfrm>
            <a:off x="5689668" y="2644765"/>
            <a:ext cx="1324303" cy="74886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D46293C-86D0-1074-6E9C-065B4284C4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" t="19485" r="18150" b="13404"/>
          <a:stretch/>
        </p:blipFill>
        <p:spPr>
          <a:xfrm>
            <a:off x="4637269" y="4208413"/>
            <a:ext cx="2917461" cy="10365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AF5648-63ED-6D82-7260-71DB5C4A7F67}"/>
              </a:ext>
            </a:extLst>
          </p:cNvPr>
          <p:cNvSpPr txBox="1"/>
          <p:nvPr/>
        </p:nvSpPr>
        <p:spPr>
          <a:xfrm>
            <a:off x="5328834" y="5116183"/>
            <a:ext cx="20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Teorema di </a:t>
            </a:r>
            <a:r>
              <a:rPr lang="it-IT" i="1" dirty="0" err="1"/>
              <a:t>Bayes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15274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D7A71-6A6D-E8BA-9638-EB6B698E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Caso di studio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102729-6C52-22E8-AE80-528BE034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330"/>
            <a:ext cx="4532790" cy="2579472"/>
          </a:xfrm>
        </p:spPr>
        <p:txBody>
          <a:bodyPr>
            <a:normAutofit fontScale="92500" lnSpcReduction="20000"/>
          </a:bodyPr>
          <a:lstStyle/>
          <a:p>
            <a:r>
              <a:rPr lang="it-IT" u="sng" dirty="0"/>
              <a:t>Classificazione di immagini</a:t>
            </a:r>
          </a:p>
          <a:p>
            <a:r>
              <a:rPr lang="it-IT" u="sng" dirty="0"/>
              <a:t>Dataset: MNIST</a:t>
            </a:r>
          </a:p>
          <a:p>
            <a:r>
              <a:rPr lang="it-IT" u="sng" dirty="0"/>
              <a:t>Architettura della rete:</a:t>
            </a:r>
          </a:p>
          <a:p>
            <a:pPr lvl="1"/>
            <a:r>
              <a:rPr lang="it-IT" u="sng" dirty="0" err="1"/>
              <a:t>Multilayer</a:t>
            </a:r>
            <a:r>
              <a:rPr lang="it-IT" u="sng" dirty="0"/>
              <a:t> </a:t>
            </a:r>
            <a:r>
              <a:rPr lang="it-IT" u="sng" dirty="0" err="1"/>
              <a:t>Perceptron</a:t>
            </a:r>
            <a:r>
              <a:rPr lang="it-IT" u="sng" dirty="0"/>
              <a:t> (MLP)</a:t>
            </a:r>
          </a:p>
          <a:p>
            <a:pPr lvl="1"/>
            <a:r>
              <a:rPr lang="it-IT" u="sng" dirty="0"/>
              <a:t>Input layer: 784 neuroni</a:t>
            </a:r>
          </a:p>
          <a:p>
            <a:pPr lvl="1"/>
            <a:r>
              <a:rPr lang="it-IT" u="sng" dirty="0"/>
              <a:t>Hidden layer: 100 neuroni</a:t>
            </a:r>
          </a:p>
          <a:p>
            <a:pPr lvl="1"/>
            <a:r>
              <a:rPr lang="it-IT" u="sng" dirty="0"/>
              <a:t>Output layer: 10 neuroni</a:t>
            </a:r>
          </a:p>
          <a:p>
            <a:pPr lvl="1"/>
            <a:endParaRPr lang="it-IT" u="sng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685F3D-298F-5C01-6BEE-92978F0F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magine 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F746079-0832-5C1B-1B07-741738514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55" y="4020035"/>
            <a:ext cx="2373025" cy="1627107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9AF2EEA4-E605-42F9-244C-13CBF5A0AC7B}"/>
              </a:ext>
            </a:extLst>
          </p:cNvPr>
          <p:cNvSpPr/>
          <p:nvPr/>
        </p:nvSpPr>
        <p:spPr>
          <a:xfrm>
            <a:off x="4661025" y="4815833"/>
            <a:ext cx="725010" cy="16665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FDC34E0-A66F-47FB-0BAB-183BA5CA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10" y="3916094"/>
            <a:ext cx="1501270" cy="196613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2B90CA4B-71A7-39B1-85A0-7DCEFCA9F7A6}"/>
              </a:ext>
            </a:extLst>
          </p:cNvPr>
          <p:cNvSpPr/>
          <p:nvPr/>
        </p:nvSpPr>
        <p:spPr>
          <a:xfrm>
            <a:off x="7043900" y="4815833"/>
            <a:ext cx="725010" cy="16665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04F314A-03EC-69C2-5A87-8234CB818390}"/>
                  </a:ext>
                </a:extLst>
              </p:cNvPr>
              <p:cNvSpPr txBox="1"/>
              <p:nvPr/>
            </p:nvSpPr>
            <p:spPr>
              <a:xfrm>
                <a:off x="7824640" y="3730988"/>
                <a:ext cx="725009" cy="2336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04F314A-03EC-69C2-5A87-8234CB818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640" y="3730988"/>
                <a:ext cx="725009" cy="2336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97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Bayesian Neural Networks</a:t>
            </a:r>
          </a:p>
        </p:txBody>
      </p:sp>
      <p:pic>
        <p:nvPicPr>
          <p:cNvPr id="9" name="Immagine 8" descr="Immagine che contiene cerchio, diagramma, disegno, linea&#10;&#10;Descrizione generata automaticamente">
            <a:extLst>
              <a:ext uri="{FF2B5EF4-FFF2-40B4-BE49-F238E27FC236}">
                <a16:creationId xmlns:a16="http://schemas.microsoft.com/office/drawing/2014/main" id="{2997E132-FC17-6D14-41D3-943616F5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9" y="2149227"/>
            <a:ext cx="3025140" cy="2705100"/>
          </a:xfrm>
          <a:prstGeom prst="rect">
            <a:avLst/>
          </a:prstGeom>
        </p:spPr>
      </p:pic>
      <p:pic>
        <p:nvPicPr>
          <p:cNvPr id="11" name="Immagine 10" descr="Immagine che contiene cerchio, diagramma, schizzo, clipart&#10;&#10;Descrizione generata automaticamente">
            <a:extLst>
              <a:ext uri="{FF2B5EF4-FFF2-40B4-BE49-F238E27FC236}">
                <a16:creationId xmlns:a16="http://schemas.microsoft.com/office/drawing/2014/main" id="{759A067F-E32F-4FCA-06EB-7594F1DC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994" y="2282776"/>
            <a:ext cx="3177540" cy="275844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8A813A47-D7EE-1A42-942D-239B2F613A73}"/>
              </a:ext>
            </a:extLst>
          </p:cNvPr>
          <p:cNvSpPr/>
          <p:nvPr/>
        </p:nvSpPr>
        <p:spPr>
          <a:xfrm>
            <a:off x="3572290" y="3125335"/>
            <a:ext cx="1482468" cy="60733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B5EA8B-70A6-8DCB-F0FB-52062D29B4E7}"/>
              </a:ext>
            </a:extLst>
          </p:cNvPr>
          <p:cNvSpPr txBox="1"/>
          <p:nvPr/>
        </p:nvSpPr>
        <p:spPr>
          <a:xfrm>
            <a:off x="692406" y="1775370"/>
            <a:ext cx="23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standard network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C49E37-EED9-0C6E-EC43-3C1FE30828D1}"/>
              </a:ext>
            </a:extLst>
          </p:cNvPr>
          <p:cNvSpPr txBox="1"/>
          <p:nvPr/>
        </p:nvSpPr>
        <p:spPr>
          <a:xfrm>
            <a:off x="5467800" y="1843796"/>
            <a:ext cx="23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Bayesian network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7600978-150F-E740-6711-8E3EECA08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191"/>
          <a:stretch/>
        </p:blipFill>
        <p:spPr>
          <a:xfrm>
            <a:off x="5542875" y="5295530"/>
            <a:ext cx="1905490" cy="76968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7B2BC0-761A-EA97-6220-25D926409246}"/>
              </a:ext>
            </a:extLst>
          </p:cNvPr>
          <p:cNvSpPr txBox="1"/>
          <p:nvPr/>
        </p:nvSpPr>
        <p:spPr>
          <a:xfrm>
            <a:off x="5452572" y="5057697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Bayes</a:t>
            </a:r>
            <a:r>
              <a:rPr lang="it-IT" dirty="0"/>
              <a:t>’ </a:t>
            </a:r>
            <a:r>
              <a:rPr lang="it-IT" dirty="0" err="1"/>
              <a:t>Theorem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12213AE-C2B5-B726-47CF-2F7D5C13A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365" y="5486046"/>
            <a:ext cx="426757" cy="38865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988130D-D8CF-4C02-0752-0F7EA551DF01}"/>
              </a:ext>
            </a:extLst>
          </p:cNvPr>
          <p:cNvSpPr txBox="1"/>
          <p:nvPr/>
        </p:nvSpPr>
        <p:spPr>
          <a:xfrm>
            <a:off x="9787364" y="1685625"/>
            <a:ext cx="911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noProof="0" dirty="0"/>
              <a:t>Why?</a:t>
            </a:r>
            <a:endParaRPr lang="it-IT" sz="2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5E0CA-AC68-931B-AE52-A3140643ADD8}"/>
              </a:ext>
            </a:extLst>
          </p:cNvPr>
          <p:cNvSpPr txBox="1"/>
          <p:nvPr/>
        </p:nvSpPr>
        <p:spPr>
          <a:xfrm>
            <a:off x="8678214" y="2213128"/>
            <a:ext cx="312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noProof="0" dirty="0"/>
              <a:t>Uncertainty estimation!</a:t>
            </a:r>
            <a:endParaRPr lang="it-IT" sz="2400" u="sng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596A160-1956-AC7C-2181-8CFDD1240345}"/>
              </a:ext>
            </a:extLst>
          </p:cNvPr>
          <p:cNvSpPr txBox="1"/>
          <p:nvPr/>
        </p:nvSpPr>
        <p:spPr>
          <a:xfrm>
            <a:off x="8678214" y="2858676"/>
            <a:ext cx="355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Aleatoric: Related to the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Espistemic</a:t>
            </a:r>
            <a:r>
              <a:rPr lang="it-IT" dirty="0"/>
              <a:t>: Related to the model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8419345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8173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Classification using uncertainty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E062E5A-0A64-41AB-EEBD-D401EF42DA66}"/>
              </a:ext>
            </a:extLst>
          </p:cNvPr>
          <p:cNvCxnSpPr>
            <a:cxnSpLocks/>
          </p:cNvCxnSpPr>
          <p:nvPr/>
        </p:nvCxnSpPr>
        <p:spPr>
          <a:xfrm>
            <a:off x="7994480" y="0"/>
            <a:ext cx="38406" cy="6065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D927A26-2B0B-B408-5A1A-E112405B3A9C}"/>
              </a:ext>
            </a:extLst>
          </p:cNvPr>
          <p:cNvSpPr/>
          <p:nvPr/>
        </p:nvSpPr>
        <p:spPr>
          <a:xfrm>
            <a:off x="1673839" y="1652651"/>
            <a:ext cx="1759135" cy="115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BNN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FF0D74D-2039-B1C4-0EF2-3FE56C3D612B}"/>
              </a:ext>
            </a:extLst>
          </p:cNvPr>
          <p:cNvSpPr/>
          <p:nvPr/>
        </p:nvSpPr>
        <p:spPr>
          <a:xfrm>
            <a:off x="689704" y="2491493"/>
            <a:ext cx="833942" cy="366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FC272C-F923-F1E4-9B65-06F5F41F3D1E}"/>
              </a:ext>
            </a:extLst>
          </p:cNvPr>
          <p:cNvSpPr txBox="1"/>
          <p:nvPr/>
        </p:nvSpPr>
        <p:spPr>
          <a:xfrm>
            <a:off x="271569" y="2167645"/>
            <a:ext cx="97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221D98-2B25-91B8-CA7D-6A11C1AB44D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32974" y="1652651"/>
            <a:ext cx="1366717" cy="576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F7256BB-4692-C2E7-7BF5-97B518B27CD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32974" y="2229354"/>
            <a:ext cx="1366717" cy="78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6BA396F-68DB-4B07-5113-A22CE0E0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80" y="1225910"/>
            <a:ext cx="743531" cy="89605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900F9D0-C3A8-FD2C-6E1B-E52E96A4C965}"/>
              </a:ext>
            </a:extLst>
          </p:cNvPr>
          <p:cNvSpPr txBox="1"/>
          <p:nvPr/>
        </p:nvSpPr>
        <p:spPr>
          <a:xfrm>
            <a:off x="4807459" y="1365735"/>
            <a:ext cx="1174980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Prediction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538EBE4-C8BF-5C91-866E-B0702F751DE3}"/>
              </a:ext>
            </a:extLst>
          </p:cNvPr>
          <p:cNvSpPr txBox="1"/>
          <p:nvPr/>
        </p:nvSpPr>
        <p:spPr>
          <a:xfrm>
            <a:off x="5950631" y="1141689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e.g.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39D8D42-D382-A8BA-E67D-D8A1D69C0F7E}"/>
              </a:ext>
            </a:extLst>
          </p:cNvPr>
          <p:cNvSpPr txBox="1"/>
          <p:nvPr/>
        </p:nvSpPr>
        <p:spPr>
          <a:xfrm>
            <a:off x="4837286" y="2771234"/>
            <a:ext cx="1416555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/>
              <a:t>I don’t know</a:t>
            </a:r>
          </a:p>
        </p:txBody>
      </p:sp>
      <p:pic>
        <p:nvPicPr>
          <p:cNvPr id="33" name="Immagine 32" descr="Immagine che contiene illustrazione, disegno, cartone animato, schizzo&#10;&#10;Descrizione generata automaticamente">
            <a:extLst>
              <a:ext uri="{FF2B5EF4-FFF2-40B4-BE49-F238E27FC236}">
                <a16:creationId xmlns:a16="http://schemas.microsoft.com/office/drawing/2014/main" id="{B619CEE8-CBE0-467D-8510-548107BD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191" y="2491493"/>
            <a:ext cx="1347639" cy="1009428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97656CF-DA68-8466-B02B-B1B6E5A7B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6" y="3592214"/>
            <a:ext cx="3694169" cy="243164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032B5268-5EAD-24CF-0F17-2AE097FA2A3D}"/>
              </a:ext>
            </a:extLst>
          </p:cNvPr>
          <p:cNvSpPr/>
          <p:nvPr/>
        </p:nvSpPr>
        <p:spPr>
          <a:xfrm>
            <a:off x="3187083" y="4341181"/>
            <a:ext cx="45719" cy="6214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3EF4F1E-3D85-7113-0602-E15AC7751F63}"/>
              </a:ext>
            </a:extLst>
          </p:cNvPr>
          <p:cNvSpPr txBox="1"/>
          <p:nvPr/>
        </p:nvSpPr>
        <p:spPr>
          <a:xfrm>
            <a:off x="5094076" y="4176165"/>
            <a:ext cx="3015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Idea:</a:t>
            </a:r>
          </a:p>
          <a:p>
            <a:r>
              <a:rPr lang="it-IT" dirty="0" err="1"/>
              <a:t>Whenever</a:t>
            </a:r>
            <a:r>
              <a:rPr lang="it-IT" dirty="0"/>
              <a:t> the </a:t>
            </a:r>
            <a:r>
              <a:rPr lang="it-IT" dirty="0" err="1"/>
              <a:t>uncertainty</a:t>
            </a:r>
            <a:r>
              <a:rPr lang="it-IT" dirty="0"/>
              <a:t> surpasses a defined threshold the network outputs an unknown </a:t>
            </a:r>
            <a:r>
              <a:rPr lang="it-IT" dirty="0" err="1"/>
              <a:t>statement</a:t>
            </a:r>
            <a:r>
              <a:rPr lang="it-IT" dirty="0"/>
              <a:t>.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F24B329F-8780-32A2-220D-0E5A8DDB3C92}"/>
              </a:ext>
            </a:extLst>
          </p:cNvPr>
          <p:cNvCxnSpPr>
            <a:cxnSpLocks/>
          </p:cNvCxnSpPr>
          <p:nvPr/>
        </p:nvCxnSpPr>
        <p:spPr>
          <a:xfrm>
            <a:off x="3192186" y="3382174"/>
            <a:ext cx="31738" cy="2503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4676A0A-C4DF-2A4E-4A37-6E6E0B32E26F}"/>
              </a:ext>
            </a:extLst>
          </p:cNvPr>
          <p:cNvSpPr txBox="1"/>
          <p:nvPr/>
        </p:nvSpPr>
        <p:spPr>
          <a:xfrm>
            <a:off x="3286940" y="329396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/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𝑚𝑎𝑥𝑈𝑛𝑐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6DA0C7-3EAD-51F9-CB93-42DE0CEE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87" y="2401574"/>
                <a:ext cx="3858068" cy="276999"/>
              </a:xfrm>
              <a:prstGeom prst="rect">
                <a:avLst/>
              </a:prstGeom>
              <a:blipFill>
                <a:blip r:embed="rId6"/>
                <a:stretch>
                  <a:fillRect l="-1580" t="-2222" r="-22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985F641-99AD-3E0A-5532-4E2814CF52CA}"/>
              </a:ext>
            </a:extLst>
          </p:cNvPr>
          <p:cNvSpPr txBox="1"/>
          <p:nvPr/>
        </p:nvSpPr>
        <p:spPr>
          <a:xfrm>
            <a:off x="8120580" y="518704"/>
            <a:ext cx="156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How to define the threshold?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1105404-2C51-0170-2405-F38E2790D66F}"/>
              </a:ext>
            </a:extLst>
          </p:cNvPr>
          <p:cNvSpPr txBox="1"/>
          <p:nvPr/>
        </p:nvSpPr>
        <p:spPr>
          <a:xfrm>
            <a:off x="8255487" y="1296343"/>
            <a:ext cx="328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dirty="0" err="1"/>
              <a:t>possible</a:t>
            </a:r>
            <a:r>
              <a:rPr lang="it-IT" dirty="0"/>
              <a:t> choice </a:t>
            </a:r>
            <a:r>
              <a:rPr lang="it-IT" dirty="0" err="1"/>
              <a:t>is</a:t>
            </a:r>
            <a:r>
              <a:rPr lang="it-IT" dirty="0"/>
              <a:t> a linear </a:t>
            </a:r>
            <a:r>
              <a:rPr lang="it-IT" dirty="0" err="1"/>
              <a:t>approximation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73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9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DE70C-C3AF-46F0-9480-E706053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27" y="174215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Aleatoric uncertainty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152C4E-8BA1-7C7E-60A9-31E46B8D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27" y="1682864"/>
            <a:ext cx="3176163" cy="63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/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=0.9(1−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3DCF61F-075D-A9C5-6370-ABB6A7583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9" y="1849119"/>
                <a:ext cx="3858068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E65AB1-957E-B74F-65E6-FBA46B028D35}"/>
              </a:ext>
            </a:extLst>
          </p:cNvPr>
          <p:cNvSpPr/>
          <p:nvPr/>
        </p:nvSpPr>
        <p:spPr>
          <a:xfrm>
            <a:off x="3542190" y="1943528"/>
            <a:ext cx="372862" cy="18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04755A6-DE18-1735-BF21-D3708D4F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1" y="2645985"/>
            <a:ext cx="4060704" cy="3337565"/>
          </a:xfrm>
          <a:prstGeom prst="rect">
            <a:avLst/>
          </a:prstGeom>
        </p:spPr>
      </p:pic>
      <p:pic>
        <p:nvPicPr>
          <p:cNvPr id="14" name="Immagine 1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E33EE6D-F2AF-5CD8-3052-333311A83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792" y="2606887"/>
            <a:ext cx="4060705" cy="34135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7118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5.5|7.2|9.4|15.9|3.1|17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3|30.9|4.4|21.5|53.6|28.8|42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6.1|21|9.8|10|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0.5|16.3|18.9|1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0.6|19.1|10|3.8|20.8|18.6"/>
</p:tagLst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7365</TotalTime>
  <Words>706</Words>
  <Application>Microsoft Office PowerPoint</Application>
  <PresentationFormat>Widescreen</PresentationFormat>
  <Paragraphs>128</Paragraphs>
  <Slides>29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CMR10</vt:lpstr>
      <vt:lpstr>F34</vt:lpstr>
      <vt:lpstr>Lucida Calligraphy</vt:lpstr>
      <vt:lpstr>Rubik</vt:lpstr>
      <vt:lpstr>Rubik Light</vt:lpstr>
      <vt:lpstr>Tema di Office</vt:lpstr>
      <vt:lpstr>Adobe Acrobat Document</vt:lpstr>
      <vt:lpstr>Evaluating the Robustness of Bayesian Neural Networks By Exploiting Uncertainty Estimation</vt:lpstr>
      <vt:lpstr>Introduzione</vt:lpstr>
      <vt:lpstr>Obiettivi</vt:lpstr>
      <vt:lpstr>Reti neurali</vt:lpstr>
      <vt:lpstr>Reti neurali bayesiane</vt:lpstr>
      <vt:lpstr>Caso di studio</vt:lpstr>
      <vt:lpstr>Bayesian Neural Networks</vt:lpstr>
      <vt:lpstr>Classification using uncertainty</vt:lpstr>
      <vt:lpstr>Aleatoric uncertainty</vt:lpstr>
      <vt:lpstr>Epistemic uncertainty</vt:lpstr>
      <vt:lpstr>Standard deviation</vt:lpstr>
      <vt:lpstr>Uncertainty penalization</vt:lpstr>
      <vt:lpstr>Alterations</vt:lpstr>
      <vt:lpstr>Robustness(1)</vt:lpstr>
      <vt:lpstr>Robustness (2)</vt:lpstr>
      <vt:lpstr>Tolerance</vt:lpstr>
      <vt:lpstr>Robustness (3)</vt:lpstr>
      <vt:lpstr>Robustness (4)</vt:lpstr>
      <vt:lpstr>Penalization</vt:lpstr>
      <vt:lpstr>Robustness (5)</vt:lpstr>
      <vt:lpstr>But where is the uncertainty?..</vt:lpstr>
      <vt:lpstr>Robustness against indecision</vt:lpstr>
      <vt:lpstr>Robustness against indecision</vt:lpstr>
      <vt:lpstr>Can we combine the two metrics?</vt:lpstr>
      <vt:lpstr>Effectiveness (1)</vt:lpstr>
      <vt:lpstr>Effectiveness (2)</vt:lpstr>
      <vt:lpstr>Effectiveness (3)</vt:lpstr>
      <vt:lpstr>Some lessons learned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WASIM ESSBAI</cp:lastModifiedBy>
  <cp:revision>244</cp:revision>
  <dcterms:created xsi:type="dcterms:W3CDTF">2018-11-28T11:02:36Z</dcterms:created>
  <dcterms:modified xsi:type="dcterms:W3CDTF">2023-09-24T15:51:54Z</dcterms:modified>
</cp:coreProperties>
</file>